
<file path=[Content_Types].xml><?xml version="1.0" encoding="utf-8"?>
<Types xmlns="http://schemas.openxmlformats.org/package/2006/content-types">
  <Default Extension="xml" ContentType="application/xml"/>
  <Default Extension="jpeg" ContentType="image/jpeg"/>
  <Default Extension="tif" ContentType="image/tiff"/>
  <Default Extension="rels" ContentType="application/vnd.openxmlformats-package.relationships+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2A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391" autoAdjust="0"/>
    <p:restoredTop sz="94595"/>
  </p:normalViewPr>
  <p:slideViewPr>
    <p:cSldViewPr snapToGrid="0">
      <p:cViewPr>
        <p:scale>
          <a:sx n="33" d="100"/>
          <a:sy n="33" d="100"/>
        </p:scale>
        <p:origin x="144" y="-14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tif>
</file>

<file path=ppt/media/image2.JP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8FF1F0-82D2-C943-BD7F-689C09B1FE05}" type="datetimeFigureOut">
              <a:rPr lang="en-US" smtClean="0"/>
              <a:t>5/25/17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334F5A-F68B-BA4E-A659-9186932B0488}" type="slidenum">
              <a:rPr lang="en-US" smtClean="0"/>
              <a:t>‹#›</a:t>
            </a:fld>
            <a:endParaRPr lang="en-US"/>
          </a:p>
        </p:txBody>
      </p:sp>
    </p:spTree>
    <p:extLst>
      <p:ext uri="{BB962C8B-B14F-4D97-AF65-F5344CB8AC3E}">
        <p14:creationId xmlns:p14="http://schemas.microsoft.com/office/powerpoint/2010/main" val="5790021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3’X5’</a:t>
            </a:r>
            <a:endParaRPr lang="en-US" dirty="0"/>
          </a:p>
        </p:txBody>
      </p:sp>
      <p:sp>
        <p:nvSpPr>
          <p:cNvPr id="4" name="Slide Number Placeholder 3"/>
          <p:cNvSpPr>
            <a:spLocks noGrp="1"/>
          </p:cNvSpPr>
          <p:nvPr>
            <p:ph type="sldNum" sz="quarter" idx="10"/>
          </p:nvPr>
        </p:nvSpPr>
        <p:spPr/>
        <p:txBody>
          <a:bodyPr/>
          <a:lstStyle/>
          <a:p>
            <a:fld id="{2F334F5A-F68B-BA4E-A659-9186932B0488}" type="slidenum">
              <a:rPr lang="en-US" smtClean="0"/>
              <a:t>1</a:t>
            </a:fld>
            <a:endParaRPr lang="en-US"/>
          </a:p>
        </p:txBody>
      </p:sp>
    </p:spTree>
    <p:extLst>
      <p:ext uri="{BB962C8B-B14F-4D97-AF65-F5344CB8AC3E}">
        <p14:creationId xmlns:p14="http://schemas.microsoft.com/office/powerpoint/2010/main" val="10403943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D12455A-A050-4496-AB0D-D51E2BBDB135}" type="datetimeFigureOut">
              <a:rPr lang="en-CA" smtClean="0"/>
              <a:t>2017-05-24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4E38AB3-1519-4E1F-9A0F-E0FDF4DF72E7}" type="slidenum">
              <a:rPr lang="en-CA" smtClean="0"/>
              <a:t>‹#›</a:t>
            </a:fld>
            <a:endParaRPr lang="en-CA"/>
          </a:p>
        </p:txBody>
      </p:sp>
    </p:spTree>
    <p:extLst>
      <p:ext uri="{BB962C8B-B14F-4D97-AF65-F5344CB8AC3E}">
        <p14:creationId xmlns:p14="http://schemas.microsoft.com/office/powerpoint/2010/main" val="38245421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12455A-A050-4496-AB0D-D51E2BBDB135}" type="datetimeFigureOut">
              <a:rPr lang="en-CA" smtClean="0"/>
              <a:t>2017-05-24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4E38AB3-1519-4E1F-9A0F-E0FDF4DF72E7}" type="slidenum">
              <a:rPr lang="en-CA" smtClean="0"/>
              <a:t>‹#›</a:t>
            </a:fld>
            <a:endParaRPr lang="en-CA"/>
          </a:p>
        </p:txBody>
      </p:sp>
    </p:spTree>
    <p:extLst>
      <p:ext uri="{BB962C8B-B14F-4D97-AF65-F5344CB8AC3E}">
        <p14:creationId xmlns:p14="http://schemas.microsoft.com/office/powerpoint/2010/main" val="4261425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12455A-A050-4496-AB0D-D51E2BBDB135}" type="datetimeFigureOut">
              <a:rPr lang="en-CA" smtClean="0"/>
              <a:t>2017-05-24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4E38AB3-1519-4E1F-9A0F-E0FDF4DF72E7}" type="slidenum">
              <a:rPr lang="en-CA" smtClean="0"/>
              <a:t>‹#›</a:t>
            </a:fld>
            <a:endParaRPr lang="en-CA"/>
          </a:p>
        </p:txBody>
      </p:sp>
    </p:spTree>
    <p:extLst>
      <p:ext uri="{BB962C8B-B14F-4D97-AF65-F5344CB8AC3E}">
        <p14:creationId xmlns:p14="http://schemas.microsoft.com/office/powerpoint/2010/main" val="356963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D12455A-A050-4496-AB0D-D51E2BBDB135}" type="datetimeFigureOut">
              <a:rPr lang="en-CA" smtClean="0"/>
              <a:t>2017-05-24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4E38AB3-1519-4E1F-9A0F-E0FDF4DF72E7}" type="slidenum">
              <a:rPr lang="en-CA" smtClean="0"/>
              <a:t>‹#›</a:t>
            </a:fld>
            <a:endParaRPr lang="en-CA"/>
          </a:p>
        </p:txBody>
      </p:sp>
    </p:spTree>
    <p:extLst>
      <p:ext uri="{BB962C8B-B14F-4D97-AF65-F5344CB8AC3E}">
        <p14:creationId xmlns:p14="http://schemas.microsoft.com/office/powerpoint/2010/main" val="31588068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D12455A-A050-4496-AB0D-D51E2BBDB135}" type="datetimeFigureOut">
              <a:rPr lang="en-CA" smtClean="0"/>
              <a:t>2017-05-24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94E38AB3-1519-4E1F-9A0F-E0FDF4DF72E7}" type="slidenum">
              <a:rPr lang="en-CA" smtClean="0"/>
              <a:t>‹#›</a:t>
            </a:fld>
            <a:endParaRPr lang="en-CA"/>
          </a:p>
        </p:txBody>
      </p:sp>
    </p:spTree>
    <p:extLst>
      <p:ext uri="{BB962C8B-B14F-4D97-AF65-F5344CB8AC3E}">
        <p14:creationId xmlns:p14="http://schemas.microsoft.com/office/powerpoint/2010/main" val="1350916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D12455A-A050-4496-AB0D-D51E2BBDB135}" type="datetimeFigureOut">
              <a:rPr lang="en-CA" smtClean="0"/>
              <a:t>2017-05-24</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94E38AB3-1519-4E1F-9A0F-E0FDF4DF72E7}" type="slidenum">
              <a:rPr lang="en-CA" smtClean="0"/>
              <a:t>‹#›</a:t>
            </a:fld>
            <a:endParaRPr lang="en-CA"/>
          </a:p>
        </p:txBody>
      </p:sp>
    </p:spTree>
    <p:extLst>
      <p:ext uri="{BB962C8B-B14F-4D97-AF65-F5344CB8AC3E}">
        <p14:creationId xmlns:p14="http://schemas.microsoft.com/office/powerpoint/2010/main" val="29899462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D12455A-A050-4496-AB0D-D51E2BBDB135}" type="datetimeFigureOut">
              <a:rPr lang="en-CA" smtClean="0"/>
              <a:t>2017-05-24</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94E38AB3-1519-4E1F-9A0F-E0FDF4DF72E7}" type="slidenum">
              <a:rPr lang="en-CA" smtClean="0"/>
              <a:t>‹#›</a:t>
            </a:fld>
            <a:endParaRPr lang="en-CA"/>
          </a:p>
        </p:txBody>
      </p:sp>
    </p:spTree>
    <p:extLst>
      <p:ext uri="{BB962C8B-B14F-4D97-AF65-F5344CB8AC3E}">
        <p14:creationId xmlns:p14="http://schemas.microsoft.com/office/powerpoint/2010/main" val="2453432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12455A-A050-4496-AB0D-D51E2BBDB135}" type="datetimeFigureOut">
              <a:rPr lang="en-CA" smtClean="0"/>
              <a:t>2017-05-24</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94E38AB3-1519-4E1F-9A0F-E0FDF4DF72E7}" type="slidenum">
              <a:rPr lang="en-CA" smtClean="0"/>
              <a:t>‹#›</a:t>
            </a:fld>
            <a:endParaRPr lang="en-CA"/>
          </a:p>
        </p:txBody>
      </p:sp>
    </p:spTree>
    <p:extLst>
      <p:ext uri="{BB962C8B-B14F-4D97-AF65-F5344CB8AC3E}">
        <p14:creationId xmlns:p14="http://schemas.microsoft.com/office/powerpoint/2010/main" val="3193587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12455A-A050-4496-AB0D-D51E2BBDB135}" type="datetimeFigureOut">
              <a:rPr lang="en-CA" smtClean="0"/>
              <a:t>2017-05-24</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94E38AB3-1519-4E1F-9A0F-E0FDF4DF72E7}" type="slidenum">
              <a:rPr lang="en-CA" smtClean="0"/>
              <a:t>‹#›</a:t>
            </a:fld>
            <a:endParaRPr lang="en-CA"/>
          </a:p>
        </p:txBody>
      </p:sp>
    </p:spTree>
    <p:extLst>
      <p:ext uri="{BB962C8B-B14F-4D97-AF65-F5344CB8AC3E}">
        <p14:creationId xmlns:p14="http://schemas.microsoft.com/office/powerpoint/2010/main" val="2752179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5D12455A-A050-4496-AB0D-D51E2BBDB135}" type="datetimeFigureOut">
              <a:rPr lang="en-CA" smtClean="0"/>
              <a:t>2017-05-24</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94E38AB3-1519-4E1F-9A0F-E0FDF4DF72E7}" type="slidenum">
              <a:rPr lang="en-CA" smtClean="0"/>
              <a:t>‹#›</a:t>
            </a:fld>
            <a:endParaRPr lang="en-CA"/>
          </a:p>
        </p:txBody>
      </p:sp>
    </p:spTree>
    <p:extLst>
      <p:ext uri="{BB962C8B-B14F-4D97-AF65-F5344CB8AC3E}">
        <p14:creationId xmlns:p14="http://schemas.microsoft.com/office/powerpoint/2010/main" val="6810988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5D12455A-A050-4496-AB0D-D51E2BBDB135}" type="datetimeFigureOut">
              <a:rPr lang="en-CA" smtClean="0"/>
              <a:t>2017-05-24</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94E38AB3-1519-4E1F-9A0F-E0FDF4DF72E7}" type="slidenum">
              <a:rPr lang="en-CA" smtClean="0"/>
              <a:t>‹#›</a:t>
            </a:fld>
            <a:endParaRPr lang="en-CA"/>
          </a:p>
        </p:txBody>
      </p:sp>
    </p:spTree>
    <p:extLst>
      <p:ext uri="{BB962C8B-B14F-4D97-AF65-F5344CB8AC3E}">
        <p14:creationId xmlns:p14="http://schemas.microsoft.com/office/powerpoint/2010/main" val="346440291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5D12455A-A050-4496-AB0D-D51E2BBDB135}" type="datetimeFigureOut">
              <a:rPr lang="en-CA" smtClean="0"/>
              <a:t>2017-05-24</a:t>
            </a:fld>
            <a:endParaRPr lang="en-CA"/>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94E38AB3-1519-4E1F-9A0F-E0FDF4DF72E7}" type="slidenum">
              <a:rPr lang="en-CA" smtClean="0"/>
              <a:t>‹#›</a:t>
            </a:fld>
            <a:endParaRPr lang="en-CA"/>
          </a:p>
        </p:txBody>
      </p:sp>
    </p:spTree>
    <p:extLst>
      <p:ext uri="{BB962C8B-B14F-4D97-AF65-F5344CB8AC3E}">
        <p14:creationId xmlns:p14="http://schemas.microsoft.com/office/powerpoint/2010/main" val="4881631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5.JP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5003793"/>
            <a:ext cx="43891200" cy="272767"/>
          </a:xfrm>
          <a:prstGeom prst="rect">
            <a:avLst/>
          </a:prstGeom>
          <a:solidFill>
            <a:srgbClr val="002A5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t="1" r="90585" b="-13352"/>
          <a:stretch/>
        </p:blipFill>
        <p:spPr>
          <a:xfrm>
            <a:off x="759042" y="397150"/>
            <a:ext cx="2212758" cy="4887015"/>
          </a:xfrm>
          <a:prstGeom prst="rect">
            <a:avLst/>
          </a:prstGeom>
        </p:spPr>
      </p:pic>
      <p:grpSp>
        <p:nvGrpSpPr>
          <p:cNvPr id="20" name="Group 19"/>
          <p:cNvGrpSpPr/>
          <p:nvPr/>
        </p:nvGrpSpPr>
        <p:grpSpPr>
          <a:xfrm>
            <a:off x="7420860" y="433388"/>
            <a:ext cx="29049480" cy="3763858"/>
            <a:chOff x="8953500" y="498827"/>
            <a:chExt cx="29049480" cy="3763858"/>
          </a:xfrm>
        </p:grpSpPr>
        <p:sp>
          <p:nvSpPr>
            <p:cNvPr id="17" name="TextBox 16"/>
            <p:cNvSpPr txBox="1"/>
            <p:nvPr/>
          </p:nvSpPr>
          <p:spPr>
            <a:xfrm>
              <a:off x="8953500" y="498827"/>
              <a:ext cx="29049480" cy="1938992"/>
            </a:xfrm>
            <a:prstGeom prst="rect">
              <a:avLst/>
            </a:prstGeom>
            <a:noFill/>
          </p:spPr>
          <p:txBody>
            <a:bodyPr wrap="square" rtlCol="0">
              <a:spAutoFit/>
            </a:bodyPr>
            <a:lstStyle/>
            <a:p>
              <a:pPr algn="ctr"/>
              <a:r>
                <a:rPr lang="en-US" sz="6000" b="1" dirty="0">
                  <a:solidFill>
                    <a:schemeClr val="accent1">
                      <a:lumMod val="50000"/>
                    </a:schemeClr>
                  </a:solidFill>
                </a:rPr>
                <a:t>Using a Multidisciplinary Team-Based Challenge to Promote Brainstorming and Prototyping of Medical Devices</a:t>
              </a:r>
            </a:p>
          </p:txBody>
        </p:sp>
        <p:sp>
          <p:nvSpPr>
            <p:cNvPr id="18" name="TextBox 17"/>
            <p:cNvSpPr txBox="1"/>
            <p:nvPr/>
          </p:nvSpPr>
          <p:spPr>
            <a:xfrm>
              <a:off x="8953500" y="2693025"/>
              <a:ext cx="29049480" cy="1569660"/>
            </a:xfrm>
            <a:prstGeom prst="rect">
              <a:avLst/>
            </a:prstGeom>
            <a:noFill/>
          </p:spPr>
          <p:txBody>
            <a:bodyPr wrap="square" rtlCol="0">
              <a:spAutoFit/>
            </a:bodyPr>
            <a:lstStyle/>
            <a:p>
              <a:pPr algn="ctr"/>
              <a:r>
                <a:rPr lang="en-US" sz="4000" dirty="0" err="1">
                  <a:solidFill>
                    <a:schemeClr val="accent1">
                      <a:lumMod val="50000"/>
                    </a:schemeClr>
                  </a:solidFill>
                </a:rPr>
                <a:t>Arushri</a:t>
              </a:r>
              <a:r>
                <a:rPr lang="en-US" sz="4000" dirty="0">
                  <a:solidFill>
                    <a:schemeClr val="accent1">
                      <a:lumMod val="50000"/>
                    </a:schemeClr>
                  </a:solidFill>
                </a:rPr>
                <a:t> Swarup</a:t>
              </a:r>
              <a:r>
                <a:rPr lang="en-US" sz="4000" baseline="30000" dirty="0">
                  <a:solidFill>
                    <a:schemeClr val="accent1">
                      <a:lumMod val="50000"/>
                    </a:schemeClr>
                  </a:solidFill>
                </a:rPr>
                <a:t>1,2</a:t>
              </a:r>
              <a:r>
                <a:rPr lang="en-US" sz="4000" dirty="0">
                  <a:solidFill>
                    <a:schemeClr val="accent1">
                      <a:lumMod val="50000"/>
                    </a:schemeClr>
                  </a:solidFill>
                </a:rPr>
                <a:t>, Vicki Komisar</a:t>
              </a:r>
              <a:r>
                <a:rPr lang="en-US" sz="4000" baseline="30000" dirty="0">
                  <a:solidFill>
                    <a:schemeClr val="accent1">
                      <a:lumMod val="50000"/>
                    </a:schemeClr>
                  </a:solidFill>
                </a:rPr>
                <a:t>1,3</a:t>
              </a:r>
              <a:r>
                <a:rPr lang="en-US" sz="4000" dirty="0">
                  <a:solidFill>
                    <a:schemeClr val="accent1">
                      <a:lumMod val="50000"/>
                    </a:schemeClr>
                  </a:solidFill>
                </a:rPr>
                <a:t>, J. Christopher Bouwmeester</a:t>
              </a:r>
              <a:r>
                <a:rPr lang="en-US" sz="4000" baseline="30000" dirty="0">
                  <a:solidFill>
                    <a:schemeClr val="accent1">
                      <a:lumMod val="50000"/>
                    </a:schemeClr>
                  </a:solidFill>
                </a:rPr>
                <a:t>1</a:t>
              </a:r>
              <a:r>
                <a:rPr lang="en-US" sz="4000" dirty="0">
                  <a:solidFill>
                    <a:schemeClr val="accent1">
                      <a:lumMod val="50000"/>
                    </a:schemeClr>
                  </a:solidFill>
                </a:rPr>
                <a:t> </a:t>
              </a:r>
            </a:p>
            <a:p>
              <a:pPr algn="ctr">
                <a:spcAft>
                  <a:spcPct val="0"/>
                </a:spcAft>
                <a:tabLst>
                  <a:tab pos="0" algn="l"/>
                  <a:tab pos="104775" algn="l"/>
                  <a:tab pos="554038" algn="l"/>
                  <a:tab pos="1003300" algn="l"/>
                  <a:tab pos="1452563" algn="l"/>
                  <a:tab pos="1901825" algn="l"/>
                  <a:tab pos="2351088" algn="l"/>
                  <a:tab pos="2800350" algn="l"/>
                  <a:tab pos="3249613" algn="l"/>
                  <a:tab pos="3698875" algn="l"/>
                  <a:tab pos="4148138" algn="l"/>
                  <a:tab pos="4597400" algn="l"/>
                  <a:tab pos="5046663" algn="l"/>
                  <a:tab pos="5495925" algn="l"/>
                  <a:tab pos="5945188" algn="l"/>
                  <a:tab pos="6394450" algn="l"/>
                  <a:tab pos="6843713" algn="l"/>
                  <a:tab pos="7292975" algn="l"/>
                  <a:tab pos="7742238" algn="l"/>
                  <a:tab pos="8191500" algn="l"/>
                  <a:tab pos="8640763" algn="l"/>
                </a:tabLst>
              </a:pPr>
              <a:endParaRPr lang="en-US" sz="2800" dirty="0" smtClean="0">
                <a:solidFill>
                  <a:schemeClr val="accent1">
                    <a:lumMod val="50000"/>
                  </a:schemeClr>
                </a:solidFill>
              </a:endParaRPr>
            </a:p>
            <a:p>
              <a:pPr algn="ctr">
                <a:spcAft>
                  <a:spcPct val="0"/>
                </a:spcAft>
                <a:tabLst>
                  <a:tab pos="0" algn="l"/>
                  <a:tab pos="104775" algn="l"/>
                  <a:tab pos="554038" algn="l"/>
                  <a:tab pos="1003300" algn="l"/>
                  <a:tab pos="1452563" algn="l"/>
                  <a:tab pos="1901825" algn="l"/>
                  <a:tab pos="2351088" algn="l"/>
                  <a:tab pos="2800350" algn="l"/>
                  <a:tab pos="3249613" algn="l"/>
                  <a:tab pos="3698875" algn="l"/>
                  <a:tab pos="4148138" algn="l"/>
                  <a:tab pos="4597400" algn="l"/>
                  <a:tab pos="5046663" algn="l"/>
                  <a:tab pos="5495925" algn="l"/>
                  <a:tab pos="5945188" algn="l"/>
                  <a:tab pos="6394450" algn="l"/>
                  <a:tab pos="6843713" algn="l"/>
                  <a:tab pos="7292975" algn="l"/>
                  <a:tab pos="7742238" algn="l"/>
                  <a:tab pos="8191500" algn="l"/>
                  <a:tab pos="8640763" algn="l"/>
                </a:tabLst>
              </a:pPr>
              <a:r>
                <a:rPr lang="en-US" sz="2800" dirty="0" smtClean="0">
                  <a:solidFill>
                    <a:schemeClr val="accent1">
                      <a:lumMod val="50000"/>
                    </a:schemeClr>
                  </a:solidFill>
                </a:rPr>
                <a:t>1 </a:t>
              </a:r>
              <a:r>
                <a:rPr lang="en-US" sz="2800" dirty="0">
                  <a:solidFill>
                    <a:schemeClr val="accent1">
                      <a:lumMod val="50000"/>
                    </a:schemeClr>
                  </a:solidFill>
                </a:rPr>
                <a:t>Institute of Biomaterials and Biomedical Engineering, University of Toronto; 2 The Hospital for Sick Children, Toronto; 3 Toronto Rehabilitation Institute – University Health Network </a:t>
              </a:r>
            </a:p>
          </p:txBody>
        </p:sp>
      </p:grpSp>
      <p:sp>
        <p:nvSpPr>
          <p:cNvPr id="27" name="Rectangle 26"/>
          <p:cNvSpPr/>
          <p:nvPr/>
        </p:nvSpPr>
        <p:spPr>
          <a:xfrm>
            <a:off x="220860" y="20918849"/>
            <a:ext cx="14400000" cy="118530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4400" b="1" smtClean="0">
                <a:solidFill>
                  <a:srgbClr val="00B050"/>
                </a:solidFill>
              </a:rPr>
              <a:t>Pre-Prototyping Challenge</a:t>
            </a:r>
            <a:endParaRPr lang="en-CA" sz="4400" b="1" dirty="0">
              <a:solidFill>
                <a:srgbClr val="00B050"/>
              </a:solidFill>
            </a:endParaRPr>
          </a:p>
        </p:txBody>
      </p:sp>
      <p:sp>
        <p:nvSpPr>
          <p:cNvPr id="30" name="Rectangle 29"/>
          <p:cNvSpPr/>
          <p:nvPr/>
        </p:nvSpPr>
        <p:spPr>
          <a:xfrm>
            <a:off x="29491200" y="22119564"/>
            <a:ext cx="14400000" cy="1185300"/>
          </a:xfrm>
          <a:prstGeom prst="rect">
            <a:avLst/>
          </a:prstGeom>
          <a:solidFill>
            <a:srgbClr val="002A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4400" b="1" dirty="0" smtClean="0">
                <a:solidFill>
                  <a:schemeClr val="bg1"/>
                </a:solidFill>
              </a:rPr>
              <a:t>CONCLUSION</a:t>
            </a:r>
            <a:endParaRPr lang="en-CA" sz="4400" b="1" dirty="0">
              <a:solidFill>
                <a:schemeClr val="bg1"/>
              </a:solidFill>
            </a:endParaRPr>
          </a:p>
        </p:txBody>
      </p:sp>
      <p:sp>
        <p:nvSpPr>
          <p:cNvPr id="31" name="Rectangle 30"/>
          <p:cNvSpPr/>
          <p:nvPr/>
        </p:nvSpPr>
        <p:spPr>
          <a:xfrm>
            <a:off x="29491200" y="29688522"/>
            <a:ext cx="14400000" cy="1185300"/>
          </a:xfrm>
          <a:prstGeom prst="rect">
            <a:avLst/>
          </a:prstGeom>
          <a:solidFill>
            <a:srgbClr val="002A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4400" b="1" dirty="0">
                <a:solidFill>
                  <a:schemeClr val="bg1"/>
                </a:solidFill>
              </a:rPr>
              <a:t>REFERENCES</a:t>
            </a:r>
          </a:p>
        </p:txBody>
      </p:sp>
      <p:sp>
        <p:nvSpPr>
          <p:cNvPr id="115" name="TextBox 114"/>
          <p:cNvSpPr txBox="1"/>
          <p:nvPr/>
        </p:nvSpPr>
        <p:spPr>
          <a:xfrm>
            <a:off x="9462052" y="6009395"/>
            <a:ext cx="21786573" cy="7325082"/>
          </a:xfrm>
          <a:prstGeom prst="rect">
            <a:avLst/>
          </a:prstGeom>
          <a:noFill/>
        </p:spPr>
        <p:txBody>
          <a:bodyPr wrap="square" rtlCol="0">
            <a:spAutoFit/>
          </a:bodyPr>
          <a:lstStyle/>
          <a:p>
            <a:pPr algn="ctr">
              <a:spcAft>
                <a:spcPts val="1200"/>
              </a:spcAft>
            </a:pPr>
            <a:r>
              <a:rPr lang="en-CA" sz="6000" b="1" dirty="0" smtClean="0">
                <a:solidFill>
                  <a:srgbClr val="00B050"/>
                </a:solidFill>
              </a:rPr>
              <a:t>Objectives</a:t>
            </a:r>
            <a:endParaRPr lang="en-CA" sz="6000" b="1" dirty="0" smtClean="0">
              <a:solidFill>
                <a:srgbClr val="00B050"/>
              </a:solidFill>
            </a:endParaRPr>
          </a:p>
          <a:p>
            <a:pPr marL="342900" indent="-342900" algn="just">
              <a:spcAft>
                <a:spcPts val="1200"/>
              </a:spcAft>
              <a:buFont typeface="Wingdings" panose="05000000000000000000" pitchFamily="2" charset="2"/>
              <a:buChar char="§"/>
            </a:pPr>
            <a:r>
              <a:rPr lang="en-CA" sz="4400" dirty="0" smtClean="0"/>
              <a:t>Expose students from engineering and life sciences to </a:t>
            </a:r>
            <a:r>
              <a:rPr lang="en-CA" sz="4400" dirty="0" smtClean="0"/>
              <a:t>a brainstorming and prototyping </a:t>
            </a:r>
            <a:r>
              <a:rPr lang="en-CA" sz="4400" dirty="0" smtClean="0"/>
              <a:t>exercise </a:t>
            </a:r>
            <a:r>
              <a:rPr lang="en-CA" sz="4400" dirty="0" smtClean="0"/>
              <a:t>where the students can: </a:t>
            </a:r>
          </a:p>
          <a:p>
            <a:pPr marL="800100" lvl="1" indent="-342900" algn="just">
              <a:spcAft>
                <a:spcPts val="1200"/>
              </a:spcAft>
              <a:buFont typeface="Wingdings" panose="05000000000000000000" pitchFamily="2" charset="2"/>
              <a:buChar char="§"/>
            </a:pPr>
            <a:r>
              <a:rPr lang="en-CA" sz="4400" dirty="0"/>
              <a:t>A</a:t>
            </a:r>
            <a:r>
              <a:rPr lang="en-CA" sz="4400" dirty="0" smtClean="0"/>
              <a:t>pply  brainstorming techniques </a:t>
            </a:r>
          </a:p>
          <a:p>
            <a:pPr marL="800100" lvl="1" indent="-342900" algn="just">
              <a:spcAft>
                <a:spcPts val="1200"/>
              </a:spcAft>
              <a:buFont typeface="Wingdings" panose="05000000000000000000" pitchFamily="2" charset="2"/>
              <a:buChar char="§"/>
            </a:pPr>
            <a:r>
              <a:rPr lang="en-CA" sz="4400" dirty="0"/>
              <a:t>R</a:t>
            </a:r>
            <a:r>
              <a:rPr lang="en-CA" sz="4400" dirty="0" smtClean="0"/>
              <a:t>ecognize important steps in medical device design processes</a:t>
            </a:r>
          </a:p>
          <a:p>
            <a:pPr marL="800100" lvl="1" indent="-342900" algn="just">
              <a:spcAft>
                <a:spcPts val="1200"/>
              </a:spcAft>
              <a:buFont typeface="Wingdings" panose="05000000000000000000" pitchFamily="2" charset="2"/>
              <a:buChar char="§"/>
            </a:pPr>
            <a:r>
              <a:rPr lang="en-CA" sz="4400" dirty="0" smtClean="0"/>
              <a:t>Produce a working prototype</a:t>
            </a:r>
          </a:p>
          <a:p>
            <a:pPr marL="800100" lvl="1" indent="-342900" algn="just">
              <a:spcAft>
                <a:spcPts val="1200"/>
              </a:spcAft>
              <a:buFont typeface="Wingdings" panose="05000000000000000000" pitchFamily="2" charset="2"/>
              <a:buChar char="§"/>
            </a:pPr>
            <a:r>
              <a:rPr lang="en-CA" sz="4400" dirty="0" smtClean="0"/>
              <a:t>Evaluate alternative designs </a:t>
            </a:r>
          </a:p>
          <a:p>
            <a:pPr marL="800100" lvl="1" indent="-342900" algn="just">
              <a:spcAft>
                <a:spcPts val="1200"/>
              </a:spcAft>
              <a:buFont typeface="Wingdings" panose="05000000000000000000" pitchFamily="2" charset="2"/>
              <a:buChar char="§"/>
            </a:pPr>
            <a:r>
              <a:rPr lang="en-CA" sz="4400" dirty="0" smtClean="0"/>
              <a:t>Verify a preferred solution</a:t>
            </a:r>
          </a:p>
          <a:p>
            <a:pPr algn="just">
              <a:spcAft>
                <a:spcPts val="1200"/>
              </a:spcAft>
            </a:pPr>
            <a:endParaRPr lang="en-CA" sz="3200" dirty="0"/>
          </a:p>
        </p:txBody>
      </p:sp>
      <p:sp>
        <p:nvSpPr>
          <p:cNvPr id="118" name="TextBox 117"/>
          <p:cNvSpPr txBox="1"/>
          <p:nvPr/>
        </p:nvSpPr>
        <p:spPr>
          <a:xfrm>
            <a:off x="29818499" y="7505533"/>
            <a:ext cx="13745402" cy="2369880"/>
          </a:xfrm>
          <a:prstGeom prst="rect">
            <a:avLst/>
          </a:prstGeom>
          <a:noFill/>
        </p:spPr>
        <p:txBody>
          <a:bodyPr wrap="square" rtlCol="0">
            <a:spAutoFit/>
          </a:bodyPr>
          <a:lstStyle/>
          <a:p>
            <a:pPr marL="457200" indent="-457200" algn="just">
              <a:spcAft>
                <a:spcPts val="1200"/>
              </a:spcAft>
              <a:buFont typeface="Arial" charset="0"/>
              <a:buChar char="•"/>
            </a:pPr>
            <a:endParaRPr lang="en-CA" sz="3200" dirty="0"/>
          </a:p>
          <a:p>
            <a:pPr marL="457200" indent="-457200" algn="just">
              <a:spcAft>
                <a:spcPts val="1200"/>
              </a:spcAft>
              <a:buFont typeface="Arial" charset="0"/>
              <a:buChar char="•"/>
            </a:pPr>
            <a:endParaRPr lang="en-CA" sz="3200" dirty="0" smtClean="0"/>
          </a:p>
          <a:p>
            <a:pPr marL="457200" indent="-457200" algn="just">
              <a:spcAft>
                <a:spcPts val="1200"/>
              </a:spcAft>
              <a:buFont typeface="Arial" charset="0"/>
              <a:buChar char="•"/>
            </a:pPr>
            <a:r>
              <a:rPr lang="en-CA" sz="3200" dirty="0" smtClean="0"/>
              <a:t>Results: students learned more about bio and 6-3-5 and they ranked 6-3-5 the best after the exercise</a:t>
            </a:r>
            <a:endParaRPr lang="en-CA" sz="3200" dirty="0"/>
          </a:p>
        </p:txBody>
      </p:sp>
      <p:sp>
        <p:nvSpPr>
          <p:cNvPr id="119" name="TextBox 118"/>
          <p:cNvSpPr txBox="1"/>
          <p:nvPr/>
        </p:nvSpPr>
        <p:spPr>
          <a:xfrm>
            <a:off x="334499" y="22197577"/>
            <a:ext cx="13745402" cy="3816429"/>
          </a:xfrm>
          <a:prstGeom prst="rect">
            <a:avLst/>
          </a:prstGeom>
          <a:noFill/>
        </p:spPr>
        <p:txBody>
          <a:bodyPr wrap="square" rtlCol="0">
            <a:spAutoFit/>
          </a:bodyPr>
          <a:lstStyle/>
          <a:p>
            <a:pPr marL="342900" indent="-342900" algn="just">
              <a:spcAft>
                <a:spcPts val="1200"/>
              </a:spcAft>
              <a:buFont typeface="Wingdings" panose="05000000000000000000" pitchFamily="2" charset="2"/>
              <a:buChar char="§"/>
            </a:pPr>
            <a:r>
              <a:rPr lang="en-CA" sz="3200" b="1" dirty="0" smtClean="0"/>
              <a:t>Lectures</a:t>
            </a:r>
            <a:r>
              <a:rPr lang="en-CA" sz="3200" dirty="0" smtClean="0"/>
              <a:t> introduced four brainstorming techniques: </a:t>
            </a:r>
          </a:p>
          <a:p>
            <a:pPr marL="800100" lvl="1" indent="-342900" algn="just">
              <a:spcAft>
                <a:spcPts val="1200"/>
              </a:spcAft>
              <a:buFont typeface="Wingdings" panose="05000000000000000000" pitchFamily="2" charset="2"/>
              <a:buChar char="§"/>
            </a:pPr>
            <a:r>
              <a:rPr lang="en-CA" sz="3200" dirty="0" smtClean="0"/>
              <a:t>6-3-5 method</a:t>
            </a:r>
          </a:p>
          <a:p>
            <a:pPr marL="800100" lvl="1" indent="-342900" algn="just">
              <a:spcAft>
                <a:spcPts val="1200"/>
              </a:spcAft>
              <a:buFont typeface="Wingdings" panose="05000000000000000000" pitchFamily="2" charset="2"/>
              <a:buChar char="§"/>
            </a:pPr>
            <a:r>
              <a:rPr lang="en-CA" sz="3200" dirty="0" smtClean="0"/>
              <a:t>Biological inspiration </a:t>
            </a:r>
          </a:p>
          <a:p>
            <a:pPr marL="800100" lvl="1" indent="-342900" algn="just">
              <a:spcAft>
                <a:spcPts val="1200"/>
              </a:spcAft>
              <a:buFont typeface="Wingdings" panose="05000000000000000000" pitchFamily="2" charset="2"/>
              <a:buChar char="§"/>
            </a:pPr>
            <a:r>
              <a:rPr lang="en-CA" sz="3200" dirty="0" smtClean="0"/>
              <a:t>Mind Mapping</a:t>
            </a:r>
          </a:p>
          <a:p>
            <a:pPr marL="800100" lvl="1" indent="-342900" algn="just">
              <a:spcAft>
                <a:spcPts val="1200"/>
              </a:spcAft>
              <a:buFont typeface="Wingdings" panose="05000000000000000000" pitchFamily="2" charset="2"/>
              <a:buChar char="§"/>
            </a:pPr>
            <a:r>
              <a:rPr lang="en-CA" sz="3200" dirty="0" smtClean="0"/>
              <a:t>“How Might We</a:t>
            </a:r>
            <a:r>
              <a:rPr lang="en-CA" sz="3200" dirty="0" smtClean="0"/>
              <a:t>…?”</a:t>
            </a:r>
            <a:endParaRPr lang="en-CA" sz="3200" dirty="0"/>
          </a:p>
          <a:p>
            <a:pPr marL="800100" lvl="1" indent="-342900" algn="just">
              <a:spcAft>
                <a:spcPts val="1200"/>
              </a:spcAft>
              <a:buFont typeface="Wingdings" panose="05000000000000000000" pitchFamily="2" charset="2"/>
              <a:buChar char="§"/>
            </a:pPr>
            <a:endParaRPr lang="en-CA" sz="3200" dirty="0" smtClean="0"/>
          </a:p>
        </p:txBody>
      </p:sp>
      <p:sp>
        <p:nvSpPr>
          <p:cNvPr id="11" name="Rectangle 10"/>
          <p:cNvSpPr/>
          <p:nvPr/>
        </p:nvSpPr>
        <p:spPr>
          <a:xfrm>
            <a:off x="29739208" y="10797961"/>
            <a:ext cx="13806392" cy="13142059"/>
          </a:xfrm>
          <a:prstGeom prst="rect">
            <a:avLst/>
          </a:prstGeom>
        </p:spPr>
        <p:txBody>
          <a:bodyPr wrap="square">
            <a:spAutoFit/>
          </a:bodyPr>
          <a:lstStyle/>
          <a:p>
            <a:pPr marL="342900" indent="-342900" algn="just">
              <a:spcAft>
                <a:spcPts val="1200"/>
              </a:spcAft>
              <a:buFont typeface="Wingdings" panose="05000000000000000000" pitchFamily="2" charset="2"/>
              <a:buChar char="§"/>
            </a:pPr>
            <a:r>
              <a:rPr lang="en-CA" sz="3200" b="1" dirty="0"/>
              <a:t>Prototyping Challenge </a:t>
            </a:r>
            <a:r>
              <a:rPr lang="en-CA" sz="3200" dirty="0"/>
              <a:t>where students brainstormed and prototyped a solution to remove various </a:t>
            </a:r>
            <a:r>
              <a:rPr lang="en-CA" sz="3200" dirty="0" smtClean="0"/>
              <a:t>objects (e.g. gel beads, silicone putty ear plugs, miniature shells, fuzzy pompoms, etc.) </a:t>
            </a:r>
            <a:r>
              <a:rPr lang="en-CA" sz="3200" dirty="0"/>
              <a:t>stuck inside a model ear </a:t>
            </a:r>
            <a:r>
              <a:rPr lang="en-CA" sz="3200" dirty="0" smtClean="0"/>
              <a:t>canal without puncturing the ear drum</a:t>
            </a:r>
            <a:endParaRPr lang="en-CA" sz="3200" dirty="0"/>
          </a:p>
          <a:p>
            <a:pPr marL="800100" lvl="1" indent="-342900" algn="just">
              <a:spcAft>
                <a:spcPts val="1200"/>
              </a:spcAft>
              <a:buFont typeface="Wingdings" panose="05000000000000000000" pitchFamily="2" charset="2"/>
              <a:buChar char="§"/>
            </a:pPr>
            <a:r>
              <a:rPr lang="en-CA" sz="3200" dirty="0"/>
              <a:t>Reviewed the brainstorming techniques and assigned one to each group</a:t>
            </a:r>
          </a:p>
          <a:p>
            <a:pPr marL="800100" lvl="1" indent="-342900" algn="just">
              <a:spcAft>
                <a:spcPts val="1200"/>
              </a:spcAft>
              <a:buFont typeface="Wingdings" panose="05000000000000000000" pitchFamily="2" charset="2"/>
              <a:buChar char="§"/>
            </a:pPr>
            <a:r>
              <a:rPr lang="en-CA" sz="3200" dirty="0" smtClean="0"/>
              <a:t>Groups were given access to a selection of hand tools (e.g. </a:t>
            </a:r>
            <a:r>
              <a:rPr lang="en-CA" sz="3200" dirty="0" err="1" smtClean="0"/>
              <a:t>Dremel</a:t>
            </a:r>
            <a:r>
              <a:rPr lang="en-CA" sz="3200" baseline="30000" dirty="0" smtClean="0"/>
              <a:t>Ⓡ</a:t>
            </a:r>
            <a:r>
              <a:rPr lang="en-CA" sz="3200" dirty="0" smtClean="0"/>
              <a:t> tools, wire cutters, scissors, glue guns, tape, etc.) and easy-to-use construction materials (e.g. wire, springs, balsa wood, wood craft sticks, floral foam, straws, etc.) to create prototypes to remove the foreign objects</a:t>
            </a:r>
          </a:p>
          <a:p>
            <a:pPr marL="800100" lvl="1" indent="-342900" algn="just">
              <a:spcAft>
                <a:spcPts val="1200"/>
              </a:spcAft>
              <a:buFont typeface="Wingdings" panose="05000000000000000000" pitchFamily="2" charset="2"/>
              <a:buChar char="§"/>
            </a:pPr>
            <a:r>
              <a:rPr lang="en-CA" sz="3200" dirty="0" smtClean="0"/>
              <a:t>Each </a:t>
            </a:r>
            <a:r>
              <a:rPr lang="en-CA" sz="3200" dirty="0"/>
              <a:t>group was given a low fidelity ear model to start with, see Figure </a:t>
            </a:r>
            <a:r>
              <a:rPr lang="en-CA" sz="3200" dirty="0" smtClean="0"/>
              <a:t>1A and once students had a working prototype using the low fidelity model, they were given a smaller scale 3D printed model, where the ear canal is 5mm in diameter</a:t>
            </a:r>
          </a:p>
          <a:p>
            <a:pPr marL="800100" lvl="1" indent="-342900" algn="just">
              <a:spcAft>
                <a:spcPts val="1200"/>
              </a:spcAft>
              <a:buFont typeface="Wingdings" panose="05000000000000000000" pitchFamily="2" charset="2"/>
              <a:buChar char="§"/>
            </a:pPr>
            <a:r>
              <a:rPr lang="en-CA" sz="3200" dirty="0" smtClean="0"/>
              <a:t>After two hours, students were able to realize their brainstorming ideas into quick, easy-to-construct prototypes</a:t>
            </a:r>
          </a:p>
          <a:p>
            <a:pPr marL="800100" lvl="1" indent="-342900" algn="just">
              <a:spcAft>
                <a:spcPts val="1200"/>
              </a:spcAft>
              <a:buFont typeface="Wingdings" panose="05000000000000000000" pitchFamily="2" charset="2"/>
              <a:buChar char="§"/>
            </a:pPr>
            <a:r>
              <a:rPr lang="en-CA" sz="3200" dirty="0" smtClean="0"/>
              <a:t>Prototypes were showcased to the class after the challenge and this led to discussion on how the brainstorming technique influenced the devices they created, which allowed the class to understand how each brainstorming technique influenced the resultant prototype</a:t>
            </a:r>
          </a:p>
          <a:p>
            <a:pPr marL="800100" lvl="1" indent="-342900" algn="just">
              <a:spcAft>
                <a:spcPts val="1200"/>
              </a:spcAft>
              <a:buFont typeface="Wingdings" panose="05000000000000000000" pitchFamily="2" charset="2"/>
              <a:buChar char="§"/>
            </a:pPr>
            <a:endParaRPr lang="en-CA" sz="3200" dirty="0" smtClean="0"/>
          </a:p>
          <a:p>
            <a:pPr marL="800100" lvl="1" indent="-342900" algn="just">
              <a:spcAft>
                <a:spcPts val="1200"/>
              </a:spcAft>
              <a:buFont typeface="Wingdings" panose="05000000000000000000" pitchFamily="2" charset="2"/>
              <a:buChar char="§"/>
            </a:pPr>
            <a:endParaRPr lang="en-CA" sz="3200" dirty="0" smtClean="0"/>
          </a:p>
          <a:p>
            <a:pPr marL="800100" lvl="1" indent="-342900" algn="just">
              <a:spcAft>
                <a:spcPts val="1200"/>
              </a:spcAft>
              <a:buFont typeface="Wingdings" panose="05000000000000000000" pitchFamily="2" charset="2"/>
              <a:buChar char="§"/>
            </a:pPr>
            <a:endParaRPr lang="en-CA" sz="3200" dirty="0"/>
          </a:p>
        </p:txBody>
      </p:sp>
      <p:sp>
        <p:nvSpPr>
          <p:cNvPr id="88" name="TextBox 87"/>
          <p:cNvSpPr txBox="1"/>
          <p:nvPr/>
        </p:nvSpPr>
        <p:spPr>
          <a:xfrm>
            <a:off x="15024102" y="27408772"/>
            <a:ext cx="13745402" cy="1231106"/>
          </a:xfrm>
          <a:prstGeom prst="rect">
            <a:avLst/>
          </a:prstGeom>
          <a:noFill/>
        </p:spPr>
        <p:txBody>
          <a:bodyPr wrap="square" rtlCol="0">
            <a:spAutoFit/>
          </a:bodyPr>
          <a:lstStyle/>
          <a:p>
            <a:pPr marL="342900" indent="-342900" algn="just">
              <a:spcAft>
                <a:spcPts val="1200"/>
              </a:spcAft>
              <a:buFont typeface="Wingdings" panose="05000000000000000000" pitchFamily="2" charset="2"/>
              <a:buChar char="§"/>
            </a:pPr>
            <a:endParaRPr lang="en-CA" sz="3200" dirty="0"/>
          </a:p>
          <a:p>
            <a:pPr marL="800100" lvl="1" indent="-342900" algn="just">
              <a:spcAft>
                <a:spcPts val="1200"/>
              </a:spcAft>
              <a:buFont typeface="Wingdings" panose="05000000000000000000" pitchFamily="2" charset="2"/>
              <a:buChar char="§"/>
            </a:pPr>
            <a:endParaRPr lang="en-CA" sz="3200" dirty="0" smtClean="0"/>
          </a:p>
        </p:txBody>
      </p:sp>
      <p:sp>
        <p:nvSpPr>
          <p:cNvPr id="26" name="TextBox 25"/>
          <p:cNvSpPr txBox="1"/>
          <p:nvPr/>
        </p:nvSpPr>
        <p:spPr>
          <a:xfrm>
            <a:off x="29538365" y="23586704"/>
            <a:ext cx="14007235" cy="6863417"/>
          </a:xfrm>
          <a:prstGeom prst="rect">
            <a:avLst/>
          </a:prstGeom>
          <a:noFill/>
        </p:spPr>
        <p:txBody>
          <a:bodyPr wrap="square" rtlCol="0">
            <a:spAutoFit/>
          </a:bodyPr>
          <a:lstStyle/>
          <a:p>
            <a:pPr marL="571500" indent="-571500">
              <a:buFontTx/>
              <a:buChar char="-"/>
            </a:pPr>
            <a:r>
              <a:rPr lang="en-US" sz="4000" dirty="0" smtClean="0"/>
              <a:t>Setup the table with all the materials that you could use to make the prototypes</a:t>
            </a:r>
          </a:p>
          <a:p>
            <a:pPr marL="571500" indent="-571500">
              <a:buFontTx/>
              <a:buChar char="-"/>
            </a:pPr>
            <a:r>
              <a:rPr lang="en-US" sz="4000" dirty="0" smtClean="0"/>
              <a:t>Less words – objectives are good</a:t>
            </a:r>
          </a:p>
          <a:p>
            <a:pPr marL="571500" indent="-571500">
              <a:buFontTx/>
              <a:buChar char="-"/>
            </a:pPr>
            <a:r>
              <a:rPr lang="en-US" sz="4000" dirty="0" smtClean="0"/>
              <a:t>Discussion – they understood bio better</a:t>
            </a:r>
          </a:p>
          <a:p>
            <a:pPr marL="571500" indent="-571500">
              <a:buFontTx/>
              <a:buChar char="-"/>
            </a:pPr>
            <a:r>
              <a:rPr lang="en-US" sz="4000" dirty="0" smtClean="0"/>
              <a:t>Future work and limitations – should have done a jigsaw style – every member of the group is assigned a different brainstorming technique and then they consolidate with other groups’ members and then they go </a:t>
            </a:r>
            <a:r>
              <a:rPr lang="en-US" sz="4000" dirty="0" err="1" smtClean="0"/>
              <a:t>bak</a:t>
            </a:r>
            <a:r>
              <a:rPr lang="en-US" sz="4000" dirty="0" smtClean="0"/>
              <a:t> to their group </a:t>
            </a:r>
          </a:p>
          <a:p>
            <a:pPr marL="571500" indent="-571500">
              <a:buFontTx/>
              <a:buChar char="-"/>
            </a:pPr>
            <a:r>
              <a:rPr lang="en-US" sz="4000" dirty="0" smtClean="0"/>
              <a:t>Test it on a human sized head</a:t>
            </a:r>
            <a:endParaRPr lang="en-US" sz="4000" dirty="0"/>
          </a:p>
          <a:p>
            <a:r>
              <a:rPr lang="en-US" sz="4000" dirty="0" smtClean="0"/>
              <a:t>Make it flow chart style</a:t>
            </a:r>
          </a:p>
          <a:p>
            <a:endParaRPr lang="en-US" sz="4000" dirty="0"/>
          </a:p>
        </p:txBody>
      </p:sp>
      <p:grpSp>
        <p:nvGrpSpPr>
          <p:cNvPr id="16" name="Group 15"/>
          <p:cNvGrpSpPr/>
          <p:nvPr/>
        </p:nvGrpSpPr>
        <p:grpSpPr>
          <a:xfrm>
            <a:off x="786521" y="12103872"/>
            <a:ext cx="34879279" cy="12128107"/>
            <a:chOff x="786521" y="12103872"/>
            <a:chExt cx="34879279" cy="12128107"/>
          </a:xfrm>
        </p:grpSpPr>
        <p:grpSp>
          <p:nvGrpSpPr>
            <p:cNvPr id="14" name="Group 13"/>
            <p:cNvGrpSpPr/>
            <p:nvPr/>
          </p:nvGrpSpPr>
          <p:grpSpPr>
            <a:xfrm>
              <a:off x="786521" y="14297503"/>
              <a:ext cx="12841357" cy="4383088"/>
              <a:chOff x="0" y="14234151"/>
              <a:chExt cx="12841357" cy="4383088"/>
            </a:xfrm>
          </p:grpSpPr>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l="22861" t="13252" r="14751" b="8619"/>
              <a:stretch/>
            </p:blipFill>
            <p:spPr>
              <a:xfrm>
                <a:off x="0" y="14235633"/>
                <a:ext cx="4665122" cy="4381606"/>
              </a:xfrm>
              <a:prstGeom prst="rect">
                <a:avLst/>
              </a:prstGeom>
            </p:spPr>
          </p:pic>
          <p:pic>
            <p:nvPicPr>
              <p:cNvPr id="6" name="Picture 5"/>
              <p:cNvPicPr>
                <a:picLocks noChangeAspect="1"/>
              </p:cNvPicPr>
              <p:nvPr/>
            </p:nvPicPr>
            <p:blipFill rotWithShape="1">
              <a:blip r:embed="rId5">
                <a:extLst>
                  <a:ext uri="{28A0092B-C50C-407E-A947-70E740481C1C}">
                    <a14:useLocalDpi xmlns:a14="http://schemas.microsoft.com/office/drawing/2010/main" val="0"/>
                  </a:ext>
                </a:extLst>
              </a:blip>
              <a:srcRect l="11384" t="16850" r="23340" b="34913"/>
              <a:stretch/>
            </p:blipFill>
            <p:spPr>
              <a:xfrm>
                <a:off x="4932741" y="14234151"/>
                <a:ext cx="7908616" cy="4383088"/>
              </a:xfrm>
              <a:prstGeom prst="rect">
                <a:avLst/>
              </a:prstGeom>
            </p:spPr>
          </p:pic>
        </p:grpSp>
        <p:pic>
          <p:nvPicPr>
            <p:cNvPr id="9" name="Picture 8"/>
            <p:cNvPicPr>
              <a:picLocks noChangeAspect="1"/>
            </p:cNvPicPr>
            <p:nvPr/>
          </p:nvPicPr>
          <p:blipFill rotWithShape="1">
            <a:blip r:embed="rId6">
              <a:extLst>
                <a:ext uri="{28A0092B-C50C-407E-A947-70E740481C1C}">
                  <a14:useLocalDpi xmlns:a14="http://schemas.microsoft.com/office/drawing/2010/main" val="0"/>
                </a:ext>
              </a:extLst>
            </a:blip>
            <a:srcRect l="9118" t="12755" r="-216"/>
            <a:stretch/>
          </p:blipFill>
          <p:spPr>
            <a:xfrm>
              <a:off x="15389721" y="16036442"/>
              <a:ext cx="11409773" cy="8195537"/>
            </a:xfrm>
            <a:prstGeom prst="rect">
              <a:avLst/>
            </a:prstGeom>
          </p:spPr>
        </p:pic>
        <p:pic>
          <p:nvPicPr>
            <p:cNvPr id="13" name="Picture 12"/>
            <p:cNvPicPr>
              <a:picLocks noChangeAspect="1"/>
            </p:cNvPicPr>
            <p:nvPr/>
          </p:nvPicPr>
          <p:blipFill rotWithShape="1">
            <a:blip r:embed="rId7">
              <a:extLst>
                <a:ext uri="{28A0092B-C50C-407E-A947-70E740481C1C}">
                  <a14:useLocalDpi xmlns:a14="http://schemas.microsoft.com/office/drawing/2010/main" val="0"/>
                </a:ext>
              </a:extLst>
            </a:blip>
            <a:srcRect l="28151" t="20386" r="22637" b="5354"/>
            <a:stretch/>
          </p:blipFill>
          <p:spPr>
            <a:xfrm>
              <a:off x="28360408" y="13989212"/>
              <a:ext cx="7305392" cy="8267662"/>
            </a:xfrm>
            <a:prstGeom prst="rect">
              <a:avLst/>
            </a:prstGeom>
          </p:spPr>
        </p:pic>
        <p:sp>
          <p:nvSpPr>
            <p:cNvPr id="15" name="U-Turn Arrow 14"/>
            <p:cNvSpPr/>
            <p:nvPr/>
          </p:nvSpPr>
          <p:spPr>
            <a:xfrm>
              <a:off x="7891668" y="12103872"/>
              <a:ext cx="24927339" cy="1653975"/>
            </a:xfrm>
            <a:prstGeom prst="uturn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Tree>
    <p:extLst>
      <p:ext uri="{BB962C8B-B14F-4D97-AF65-F5344CB8AC3E}">
        <p14:creationId xmlns:p14="http://schemas.microsoft.com/office/powerpoint/2010/main" val="179070421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11357</TotalTime>
  <Words>432</Words>
  <Application>Microsoft Macintosh PowerPoint</Application>
  <PresentationFormat>Custom</PresentationFormat>
  <Paragraphs>37</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Calibri</vt:lpstr>
      <vt:lpstr>Wingdings</vt:lpstr>
      <vt:lpstr>Arial</vt:lpstr>
      <vt:lpstr>Office Theme</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Leslie Louvelle</dc:creator>
  <cp:lastModifiedBy>Arushri Swarup</cp:lastModifiedBy>
  <cp:revision>87</cp:revision>
  <dcterms:created xsi:type="dcterms:W3CDTF">2017-03-29T14:07:35Z</dcterms:created>
  <dcterms:modified xsi:type="dcterms:W3CDTF">2017-05-25T22:58:54Z</dcterms:modified>
</cp:coreProperties>
</file>

<file path=docProps/thumbnail.jpeg>
</file>